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59" r:id="rId3"/>
    <p:sldId id="260" r:id="rId4"/>
    <p:sldId id="280" r:id="rId5"/>
    <p:sldId id="268" r:id="rId6"/>
    <p:sldId id="265" r:id="rId7"/>
    <p:sldId id="287" r:id="rId8"/>
    <p:sldId id="281" r:id="rId9"/>
    <p:sldId id="282" r:id="rId10"/>
    <p:sldId id="261" r:id="rId11"/>
    <p:sldId id="285" r:id="rId12"/>
    <p:sldId id="269" r:id="rId13"/>
    <p:sldId id="267" r:id="rId14"/>
    <p:sldId id="273" r:id="rId15"/>
    <p:sldId id="262" r:id="rId16"/>
    <p:sldId id="272" r:id="rId17"/>
    <p:sldId id="26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lly Jenkins" initials="MJ" lastIdx="7" clrIdx="0">
    <p:extLst>
      <p:ext uri="{19B8F6BF-5375-455C-9EA6-DF929625EA0E}">
        <p15:presenceInfo xmlns:p15="http://schemas.microsoft.com/office/powerpoint/2012/main" userId="4fecb57bbdb7b15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1" autoAdjust="0"/>
    <p:restoredTop sz="94660"/>
  </p:normalViewPr>
  <p:slideViewPr>
    <p:cSldViewPr snapToGrid="0">
      <p:cViewPr varScale="1">
        <p:scale>
          <a:sx n="85" d="100"/>
          <a:sy n="85" d="100"/>
        </p:scale>
        <p:origin x="77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3-05T20:17:28.814" idx="3">
    <p:pos x="10" y="10"/>
    <p:text>BBS updated icon and credit</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03-05T20:22:56.480" idx="4">
    <p:pos x="10" y="10"/>
    <p:text>map of NDVI/elev across North America/altitudinal variation across short distances</p:text>
    <p:extLst>
      <p:ext uri="{C676402C-5697-4E1C-873F-D02D1690AC5C}">
        <p15:threadingInfo xmlns:p15="http://schemas.microsoft.com/office/powerpoint/2012/main" timeZoneBias="300"/>
      </p:ext>
    </p:extLst>
  </p:cm>
  <p:cm authorId="1" dt="2017-03-05T21:24:43.968" idx="7">
    <p:pos x="10" y="106"/>
    <p:text>generate in R</p:text>
    <p:extLst>
      <p:ext uri="{C676402C-5697-4E1C-873F-D02D1690AC5C}">
        <p15:threadingInfo xmlns:p15="http://schemas.microsoft.com/office/powerpoint/2012/main" timeZoneBias="300">
          <p15:parentCm authorId="1" idx="4"/>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4B42F8-3749-4CE5-B088-7174D65D0DD9}" type="datetimeFigureOut">
              <a:rPr lang="en-US" smtClean="0"/>
              <a:t>3/7/2017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01539F-A21E-4F9A-9B2D-823A7E70D006}" type="slidenum">
              <a:rPr lang="en-US" smtClean="0"/>
              <a:t>‹#›</a:t>
            </a:fld>
            <a:endParaRPr lang="en-US"/>
          </a:p>
        </p:txBody>
      </p:sp>
    </p:spTree>
    <p:extLst>
      <p:ext uri="{BB962C8B-B14F-4D97-AF65-F5344CB8AC3E}">
        <p14:creationId xmlns:p14="http://schemas.microsoft.com/office/powerpoint/2010/main" val="1834564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Bi-modal </a:t>
            </a:r>
            <a:r>
              <a:rPr lang="en-US" dirty="0" err="1"/>
              <a:t>dist</a:t>
            </a:r>
            <a:r>
              <a:rPr lang="en-US" dirty="0"/>
              <a:t> isn’t necessarily</a:t>
            </a:r>
            <a:r>
              <a:rPr lang="en-US" baseline="0" dirty="0"/>
              <a:t> going to hold up across sites and taxa, because different taxa have different requirements in what is the appropriate area </a:t>
            </a:r>
            <a:r>
              <a:rPr lang="en-US" baseline="0" dirty="0" err="1"/>
              <a:t>req</a:t>
            </a:r>
            <a:r>
              <a:rPr lang="en-US" baseline="0" dirty="0"/>
              <a:t> for a “site”. Because occupancy is site dependent, because presence or absence is dependent on how large the place you are looking is, it is inherently scale dependent. We want to account for changes in scale to see if it explains variation in this bimodality, in our core-transient designations, and if accounted for, those designations still stand. </a:t>
            </a:r>
            <a:endParaRPr lang="en-US" dirty="0"/>
          </a:p>
        </p:txBody>
      </p:sp>
      <p:sp>
        <p:nvSpPr>
          <p:cNvPr id="4" name="Slide Number Placeholder 3"/>
          <p:cNvSpPr>
            <a:spLocks noGrp="1"/>
          </p:cNvSpPr>
          <p:nvPr>
            <p:ph type="sldNum" sz="quarter" idx="10"/>
          </p:nvPr>
        </p:nvSpPr>
        <p:spPr/>
        <p:txBody>
          <a:bodyPr/>
          <a:lstStyle/>
          <a:p>
            <a:fld id="{0001539F-A21E-4F9A-9B2D-823A7E70D006}" type="slidenum">
              <a:rPr lang="en-US" smtClean="0"/>
              <a:t>2</a:t>
            </a:fld>
            <a:endParaRPr lang="en-US"/>
          </a:p>
        </p:txBody>
      </p:sp>
    </p:spTree>
    <p:extLst>
      <p:ext uri="{BB962C8B-B14F-4D97-AF65-F5344CB8AC3E}">
        <p14:creationId xmlns:p14="http://schemas.microsoft.com/office/powerpoint/2010/main" val="2994803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Specifically: We expect mean occupancy i.e. incidence of core species to increase with larger spatial scales. </a:t>
            </a:r>
          </a:p>
          <a:p>
            <a:pPr lvl="1"/>
            <a:r>
              <a:rPr lang="en-US" i="1" dirty="0"/>
              <a:t>Greater scales capture a greater geographic range for avian taxa, which have high dispersal ability and may be more likely to occupy a larger range with consistency. </a:t>
            </a:r>
          </a:p>
          <a:p>
            <a:pPr lvl="1"/>
            <a:endParaRPr lang="en-US" i="1" dirty="0"/>
          </a:p>
          <a:p>
            <a:r>
              <a:rPr lang="en-US" i="1" dirty="0"/>
              <a:t>We also expect mean occupancy to shift downwards i.e. capture a greater incidence of transient species in more heterogeneous landscapes at larger spatial scales. </a:t>
            </a:r>
          </a:p>
          <a:p>
            <a:endParaRPr lang="en-US" i="1" dirty="0"/>
          </a:p>
          <a:p>
            <a:r>
              <a:rPr lang="en-US" i="1" dirty="0"/>
              <a:t>Differences in the sizes of BBS and BBC sites will reflect differences in occupancy between paired sites.  </a:t>
            </a:r>
            <a:endParaRPr lang="en-US" dirty="0"/>
          </a:p>
          <a:p>
            <a:endParaRPr lang="en-US" dirty="0"/>
          </a:p>
        </p:txBody>
      </p:sp>
      <p:sp>
        <p:nvSpPr>
          <p:cNvPr id="4" name="Slide Number Placeholder 3"/>
          <p:cNvSpPr>
            <a:spLocks noGrp="1"/>
          </p:cNvSpPr>
          <p:nvPr>
            <p:ph type="sldNum" sz="quarter" idx="10"/>
          </p:nvPr>
        </p:nvSpPr>
        <p:spPr/>
        <p:txBody>
          <a:bodyPr/>
          <a:lstStyle/>
          <a:p>
            <a:fld id="{0001539F-A21E-4F9A-9B2D-823A7E70D006}" type="slidenum">
              <a:rPr lang="en-US" smtClean="0"/>
              <a:t>3</a:t>
            </a:fld>
            <a:endParaRPr lang="en-US"/>
          </a:p>
        </p:txBody>
      </p:sp>
    </p:spTree>
    <p:extLst>
      <p:ext uri="{BB962C8B-B14F-4D97-AF65-F5344CB8AC3E}">
        <p14:creationId xmlns:p14="http://schemas.microsoft.com/office/powerpoint/2010/main" val="2874798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grainy but still fun nonetheless. Curves were fitted using predicted values from logistic and linear model</a:t>
            </a:r>
            <a:r>
              <a:rPr lang="en-US" baseline="0" dirty="0"/>
              <a:t> parameters.</a:t>
            </a:r>
            <a:endParaRPr lang="en-US" dirty="0"/>
          </a:p>
        </p:txBody>
      </p:sp>
      <p:sp>
        <p:nvSpPr>
          <p:cNvPr id="4" name="Slide Number Placeholder 3"/>
          <p:cNvSpPr>
            <a:spLocks noGrp="1"/>
          </p:cNvSpPr>
          <p:nvPr>
            <p:ph type="sldNum" sz="quarter" idx="10"/>
          </p:nvPr>
        </p:nvSpPr>
        <p:spPr/>
        <p:txBody>
          <a:bodyPr/>
          <a:lstStyle/>
          <a:p>
            <a:fld id="{0001539F-A21E-4F9A-9B2D-823A7E70D006}" type="slidenum">
              <a:rPr lang="en-US" smtClean="0"/>
              <a:t>9</a:t>
            </a:fld>
            <a:endParaRPr lang="en-US"/>
          </a:p>
        </p:txBody>
      </p:sp>
    </p:spTree>
    <p:extLst>
      <p:ext uri="{BB962C8B-B14F-4D97-AF65-F5344CB8AC3E}">
        <p14:creationId xmlns:p14="http://schemas.microsoft.com/office/powerpoint/2010/main" val="4268760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Results from preliminary analyses pairing nearest BBS and BBC site by nearest geographic distance, but without accounting for differing areas or abundances between sites.  </a:t>
            </a:r>
          </a:p>
        </p:txBody>
      </p:sp>
      <p:sp>
        <p:nvSpPr>
          <p:cNvPr id="4" name="Slide Number Placeholder 3"/>
          <p:cNvSpPr>
            <a:spLocks noGrp="1"/>
          </p:cNvSpPr>
          <p:nvPr>
            <p:ph type="sldNum" sz="quarter" idx="10"/>
          </p:nvPr>
        </p:nvSpPr>
        <p:spPr/>
        <p:txBody>
          <a:bodyPr/>
          <a:lstStyle/>
          <a:p>
            <a:fld id="{0001539F-A21E-4F9A-9B2D-823A7E70D006}" type="slidenum">
              <a:rPr lang="en-US" smtClean="0"/>
              <a:t>13</a:t>
            </a:fld>
            <a:endParaRPr lang="en-US"/>
          </a:p>
        </p:txBody>
      </p:sp>
    </p:spTree>
    <p:extLst>
      <p:ext uri="{BB962C8B-B14F-4D97-AF65-F5344CB8AC3E}">
        <p14:creationId xmlns:p14="http://schemas.microsoft.com/office/powerpoint/2010/main" val="27511866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A80DA4-C05D-4BA8-AD9B-E7EA8FD321A0}" type="datetimeFigureOut">
              <a:rPr lang="en-US" smtClean="0"/>
              <a:t>3/7/2017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4590F10C-DC78-4EB6-928D-51989CB1A84C}" type="slidenum">
              <a:rPr lang="en-US" smtClean="0"/>
              <a:t>‹#›</a:t>
            </a:fld>
            <a:endParaRPr lang="en-US"/>
          </a:p>
        </p:txBody>
      </p:sp>
    </p:spTree>
    <p:extLst>
      <p:ext uri="{BB962C8B-B14F-4D97-AF65-F5344CB8AC3E}">
        <p14:creationId xmlns:p14="http://schemas.microsoft.com/office/powerpoint/2010/main" val="75163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0A80DA4-C05D-4BA8-AD9B-E7EA8FD321A0}" type="datetimeFigureOut">
              <a:rPr lang="en-US" smtClean="0"/>
              <a:t>3/7/2017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4590F10C-DC78-4EB6-928D-51989CB1A84C}" type="slidenum">
              <a:rPr lang="en-US" smtClean="0"/>
              <a:t>‹#›</a:t>
            </a:fld>
            <a:endParaRPr lang="en-US"/>
          </a:p>
        </p:txBody>
      </p:sp>
    </p:spTree>
    <p:extLst>
      <p:ext uri="{BB962C8B-B14F-4D97-AF65-F5344CB8AC3E}">
        <p14:creationId xmlns:p14="http://schemas.microsoft.com/office/powerpoint/2010/main" val="431262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0A80DA4-C05D-4BA8-AD9B-E7EA8FD321A0}" type="datetimeFigureOut">
              <a:rPr lang="en-US" smtClean="0"/>
              <a:t>3/7/2017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4590F10C-DC78-4EB6-928D-51989CB1A84C}" type="slidenum">
              <a:rPr lang="en-US" smtClean="0"/>
              <a:t>‹#›</a:t>
            </a:fld>
            <a:endParaRPr lang="en-US"/>
          </a:p>
        </p:txBody>
      </p:sp>
    </p:spTree>
    <p:extLst>
      <p:ext uri="{BB962C8B-B14F-4D97-AF65-F5344CB8AC3E}">
        <p14:creationId xmlns:p14="http://schemas.microsoft.com/office/powerpoint/2010/main" val="3925943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0A80DA4-C05D-4BA8-AD9B-E7EA8FD321A0}" type="datetimeFigureOut">
              <a:rPr lang="en-US" smtClean="0"/>
              <a:t>3/7/2017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4590F10C-DC78-4EB6-928D-51989CB1A84C}"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707551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0A80DA4-C05D-4BA8-AD9B-E7EA8FD321A0}" type="datetimeFigureOut">
              <a:rPr lang="en-US" smtClean="0"/>
              <a:t>3/7/2017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4590F10C-DC78-4EB6-928D-51989CB1A84C}" type="slidenum">
              <a:rPr lang="en-US" smtClean="0"/>
              <a:t>‹#›</a:t>
            </a:fld>
            <a:endParaRPr lang="en-US"/>
          </a:p>
        </p:txBody>
      </p:sp>
    </p:spTree>
    <p:extLst>
      <p:ext uri="{BB962C8B-B14F-4D97-AF65-F5344CB8AC3E}">
        <p14:creationId xmlns:p14="http://schemas.microsoft.com/office/powerpoint/2010/main" val="1346364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0A80DA4-C05D-4BA8-AD9B-E7EA8FD321A0}" type="datetimeFigureOut">
              <a:rPr lang="en-US" smtClean="0"/>
              <a:t>3/7/2017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90F10C-DC78-4EB6-928D-51989CB1A84C}" type="slidenum">
              <a:rPr lang="en-US" smtClean="0"/>
              <a:t>‹#›</a:t>
            </a:fld>
            <a:endParaRPr lang="en-US"/>
          </a:p>
        </p:txBody>
      </p:sp>
    </p:spTree>
    <p:extLst>
      <p:ext uri="{BB962C8B-B14F-4D97-AF65-F5344CB8AC3E}">
        <p14:creationId xmlns:p14="http://schemas.microsoft.com/office/powerpoint/2010/main" val="878577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0A80DA4-C05D-4BA8-AD9B-E7EA8FD321A0}" type="datetimeFigureOut">
              <a:rPr lang="en-US" smtClean="0"/>
              <a:t>3/7/2017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90F10C-DC78-4EB6-928D-51989CB1A84C}" type="slidenum">
              <a:rPr lang="en-US" smtClean="0"/>
              <a:t>‹#›</a:t>
            </a:fld>
            <a:endParaRPr lang="en-US"/>
          </a:p>
        </p:txBody>
      </p:sp>
    </p:spTree>
    <p:extLst>
      <p:ext uri="{BB962C8B-B14F-4D97-AF65-F5344CB8AC3E}">
        <p14:creationId xmlns:p14="http://schemas.microsoft.com/office/powerpoint/2010/main" val="846244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A80DA4-C05D-4BA8-AD9B-E7EA8FD321A0}" type="datetimeFigureOut">
              <a:rPr lang="en-US" smtClean="0"/>
              <a:t>3/7/2017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90F10C-DC78-4EB6-928D-51989CB1A84C}" type="slidenum">
              <a:rPr lang="en-US" smtClean="0"/>
              <a:t>‹#›</a:t>
            </a:fld>
            <a:endParaRPr lang="en-US"/>
          </a:p>
        </p:txBody>
      </p:sp>
    </p:spTree>
    <p:extLst>
      <p:ext uri="{BB962C8B-B14F-4D97-AF65-F5344CB8AC3E}">
        <p14:creationId xmlns:p14="http://schemas.microsoft.com/office/powerpoint/2010/main" val="4103542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40A80DA4-C05D-4BA8-AD9B-E7EA8FD321A0}" type="datetimeFigureOut">
              <a:rPr lang="en-US" smtClean="0"/>
              <a:t>3/7/2017</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4590F10C-DC78-4EB6-928D-51989CB1A84C}" type="slidenum">
              <a:rPr lang="en-US" smtClean="0"/>
              <a:t>‹#›</a:t>
            </a:fld>
            <a:endParaRPr lang="en-US"/>
          </a:p>
        </p:txBody>
      </p:sp>
    </p:spTree>
    <p:extLst>
      <p:ext uri="{BB962C8B-B14F-4D97-AF65-F5344CB8AC3E}">
        <p14:creationId xmlns:p14="http://schemas.microsoft.com/office/powerpoint/2010/main" val="3407379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A80DA4-C05D-4BA8-AD9B-E7EA8FD321A0}" type="datetimeFigureOut">
              <a:rPr lang="en-US" smtClean="0"/>
              <a:t>3/7/2017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90F10C-DC78-4EB6-928D-51989CB1A84C}" type="slidenum">
              <a:rPr lang="en-US" smtClean="0"/>
              <a:t>‹#›</a:t>
            </a:fld>
            <a:endParaRPr lang="en-US"/>
          </a:p>
        </p:txBody>
      </p:sp>
    </p:spTree>
    <p:extLst>
      <p:ext uri="{BB962C8B-B14F-4D97-AF65-F5344CB8AC3E}">
        <p14:creationId xmlns:p14="http://schemas.microsoft.com/office/powerpoint/2010/main" val="4166290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A80DA4-C05D-4BA8-AD9B-E7EA8FD321A0}" type="datetimeFigureOut">
              <a:rPr lang="en-US" smtClean="0"/>
              <a:t>3/7/2017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4590F10C-DC78-4EB6-928D-51989CB1A84C}" type="slidenum">
              <a:rPr lang="en-US" smtClean="0"/>
              <a:t>‹#›</a:t>
            </a:fld>
            <a:endParaRPr lang="en-US"/>
          </a:p>
        </p:txBody>
      </p:sp>
    </p:spTree>
    <p:extLst>
      <p:ext uri="{BB962C8B-B14F-4D97-AF65-F5344CB8AC3E}">
        <p14:creationId xmlns:p14="http://schemas.microsoft.com/office/powerpoint/2010/main" val="3398326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A80DA4-C05D-4BA8-AD9B-E7EA8FD321A0}" type="datetimeFigureOut">
              <a:rPr lang="en-US" smtClean="0"/>
              <a:t>3/7/2017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90F10C-DC78-4EB6-928D-51989CB1A84C}" type="slidenum">
              <a:rPr lang="en-US" smtClean="0"/>
              <a:t>‹#›</a:t>
            </a:fld>
            <a:endParaRPr lang="en-US"/>
          </a:p>
        </p:txBody>
      </p:sp>
    </p:spTree>
    <p:extLst>
      <p:ext uri="{BB962C8B-B14F-4D97-AF65-F5344CB8AC3E}">
        <p14:creationId xmlns:p14="http://schemas.microsoft.com/office/powerpoint/2010/main" val="2241533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0A80DA4-C05D-4BA8-AD9B-E7EA8FD321A0}" type="datetimeFigureOut">
              <a:rPr lang="en-US" smtClean="0"/>
              <a:t>3/7/2017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90F10C-DC78-4EB6-928D-51989CB1A84C}" type="slidenum">
              <a:rPr lang="en-US" smtClean="0"/>
              <a:t>‹#›</a:t>
            </a:fld>
            <a:endParaRPr lang="en-US"/>
          </a:p>
        </p:txBody>
      </p:sp>
    </p:spTree>
    <p:extLst>
      <p:ext uri="{BB962C8B-B14F-4D97-AF65-F5344CB8AC3E}">
        <p14:creationId xmlns:p14="http://schemas.microsoft.com/office/powerpoint/2010/main" val="2692011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A80DA4-C05D-4BA8-AD9B-E7EA8FD321A0}" type="datetimeFigureOut">
              <a:rPr lang="en-US" smtClean="0"/>
              <a:t>3/7/2017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90F10C-DC78-4EB6-928D-51989CB1A84C}" type="slidenum">
              <a:rPr lang="en-US" smtClean="0"/>
              <a:t>‹#›</a:t>
            </a:fld>
            <a:endParaRPr lang="en-US"/>
          </a:p>
        </p:txBody>
      </p:sp>
    </p:spTree>
    <p:extLst>
      <p:ext uri="{BB962C8B-B14F-4D97-AF65-F5344CB8AC3E}">
        <p14:creationId xmlns:p14="http://schemas.microsoft.com/office/powerpoint/2010/main" val="1798127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0A80DA4-C05D-4BA8-AD9B-E7EA8FD321A0}" type="datetimeFigureOut">
              <a:rPr lang="en-US" smtClean="0"/>
              <a:t>3/7/2017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90F10C-DC78-4EB6-928D-51989CB1A84C}" type="slidenum">
              <a:rPr lang="en-US" smtClean="0"/>
              <a:t>‹#›</a:t>
            </a:fld>
            <a:endParaRPr lang="en-US"/>
          </a:p>
        </p:txBody>
      </p:sp>
    </p:spTree>
    <p:extLst>
      <p:ext uri="{BB962C8B-B14F-4D97-AF65-F5344CB8AC3E}">
        <p14:creationId xmlns:p14="http://schemas.microsoft.com/office/powerpoint/2010/main" val="2266447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0A80DA4-C05D-4BA8-AD9B-E7EA8FD321A0}" type="datetimeFigureOut">
              <a:rPr lang="en-US" smtClean="0"/>
              <a:t>3/7/2017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90F10C-DC78-4EB6-928D-51989CB1A84C}" type="slidenum">
              <a:rPr lang="en-US" smtClean="0"/>
              <a:t>‹#›</a:t>
            </a:fld>
            <a:endParaRPr lang="en-US"/>
          </a:p>
        </p:txBody>
      </p:sp>
    </p:spTree>
    <p:extLst>
      <p:ext uri="{BB962C8B-B14F-4D97-AF65-F5344CB8AC3E}">
        <p14:creationId xmlns:p14="http://schemas.microsoft.com/office/powerpoint/2010/main" val="3398062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0A80DA4-C05D-4BA8-AD9B-E7EA8FD321A0}" type="datetimeFigureOut">
              <a:rPr lang="en-US" smtClean="0"/>
              <a:t>3/7/2017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90F10C-DC78-4EB6-928D-51989CB1A84C}" type="slidenum">
              <a:rPr lang="en-US" smtClean="0"/>
              <a:t>‹#›</a:t>
            </a:fld>
            <a:endParaRPr lang="en-US"/>
          </a:p>
        </p:txBody>
      </p:sp>
    </p:spTree>
    <p:extLst>
      <p:ext uri="{BB962C8B-B14F-4D97-AF65-F5344CB8AC3E}">
        <p14:creationId xmlns:p14="http://schemas.microsoft.com/office/powerpoint/2010/main" val="2834746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0A80DA4-C05D-4BA8-AD9B-E7EA8FD321A0}" type="datetimeFigureOut">
              <a:rPr lang="en-US" smtClean="0"/>
              <a:t>3/7/2017</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4590F10C-DC78-4EB6-928D-51989CB1A84C}" type="slidenum">
              <a:rPr lang="en-US" smtClean="0"/>
              <a:t>‹#›</a:t>
            </a:fld>
            <a:endParaRPr lang="en-US"/>
          </a:p>
        </p:txBody>
      </p:sp>
    </p:spTree>
    <p:extLst>
      <p:ext uri="{BB962C8B-B14F-4D97-AF65-F5344CB8AC3E}">
        <p14:creationId xmlns:p14="http://schemas.microsoft.com/office/powerpoint/2010/main" val="421516137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tif"/></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pwrc.usgs.gov/BBS/index.cfm" TargetMode="External"/><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hyperlink" Target="https://www.fws.gov/mountain-prairie/refuges/hapetResources/updatedFiles/publications/Niemuth.et.al.2007.BBS.representation.JWM.pdf" TargetMode="External"/><Relationship Id="rId5" Type="http://schemas.openxmlformats.org/officeDocument/2006/relationships/hyperlink" Target="https://databasin.org/datasets/02fe0ebbb1b04111b0ba1579b89b7420" TargetMode="Externa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0322" y="3456723"/>
            <a:ext cx="8144134" cy="1373070"/>
          </a:xfrm>
        </p:spPr>
        <p:txBody>
          <a:bodyPr/>
          <a:lstStyle/>
          <a:p>
            <a:r>
              <a:rPr lang="en-US" sz="4000" dirty="0"/>
              <a:t>Validating Estimates of Core and Transient Occupancy in North American Birds </a:t>
            </a:r>
            <a:br>
              <a:rPr lang="en-US" sz="4000" dirty="0"/>
            </a:br>
            <a:endParaRPr lang="en-US" sz="4000" dirty="0"/>
          </a:p>
        </p:txBody>
      </p:sp>
      <p:sp>
        <p:nvSpPr>
          <p:cNvPr id="3" name="Subtitle 2"/>
          <p:cNvSpPr>
            <a:spLocks noGrp="1"/>
          </p:cNvSpPr>
          <p:nvPr>
            <p:ph type="subTitle" idx="1"/>
          </p:nvPr>
        </p:nvSpPr>
        <p:spPr/>
        <p:txBody>
          <a:bodyPr/>
          <a:lstStyle/>
          <a:p>
            <a:r>
              <a:rPr lang="en-US" dirty="0"/>
              <a:t>Thesis proposal for the degree of Master of Science in Ecology </a:t>
            </a:r>
          </a:p>
          <a:p>
            <a:r>
              <a:rPr lang="en-US" dirty="0"/>
              <a:t>Molly F. Jenkins</a:t>
            </a:r>
          </a:p>
        </p:txBody>
      </p:sp>
    </p:spTree>
    <p:extLst>
      <p:ext uri="{BB962C8B-B14F-4D97-AF65-F5344CB8AC3E}">
        <p14:creationId xmlns:p14="http://schemas.microsoft.com/office/powerpoint/2010/main" val="479637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Component I</a:t>
            </a:r>
          </a:p>
        </p:txBody>
      </p:sp>
      <p:sp>
        <p:nvSpPr>
          <p:cNvPr id="4" name="Content Placeholder 3"/>
          <p:cNvSpPr>
            <a:spLocks noGrp="1"/>
          </p:cNvSpPr>
          <p:nvPr>
            <p:ph idx="1"/>
          </p:nvPr>
        </p:nvSpPr>
        <p:spPr/>
        <p:txBody>
          <a:bodyPr>
            <a:normAutofit lnSpcReduction="10000"/>
          </a:bodyPr>
          <a:lstStyle/>
          <a:p>
            <a:r>
              <a:rPr lang="en-US" dirty="0"/>
              <a:t>Regathering environmental raster data</a:t>
            </a:r>
          </a:p>
          <a:p>
            <a:pPr lvl="1"/>
            <a:r>
              <a:rPr lang="en-US" dirty="0"/>
              <a:t>Appropriate years or close to years investigated (2000-2014) </a:t>
            </a:r>
          </a:p>
          <a:p>
            <a:pPr lvl="1"/>
            <a:r>
              <a:rPr lang="en-US" dirty="0"/>
              <a:t>Elevational data expected to be best predictor </a:t>
            </a:r>
          </a:p>
          <a:p>
            <a:pPr lvl="2"/>
            <a:r>
              <a:rPr lang="en-US" dirty="0"/>
              <a:t>Still missing </a:t>
            </a:r>
          </a:p>
          <a:p>
            <a:pPr lvl="1"/>
            <a:endParaRPr lang="en-US" dirty="0"/>
          </a:p>
          <a:p>
            <a:r>
              <a:rPr lang="en-US" dirty="0"/>
              <a:t>Pairing environmental data to sites </a:t>
            </a:r>
          </a:p>
          <a:p>
            <a:pPr lvl="1"/>
            <a:r>
              <a:rPr lang="en-US" dirty="0"/>
              <a:t>Only have </a:t>
            </a:r>
            <a:r>
              <a:rPr lang="en-US" dirty="0" err="1"/>
              <a:t>lat-lons</a:t>
            </a:r>
            <a:r>
              <a:rPr lang="en-US" dirty="0"/>
              <a:t> for single full BBS routes </a:t>
            </a:r>
          </a:p>
          <a:p>
            <a:pPr lvl="2"/>
            <a:r>
              <a:rPr lang="en-US" dirty="0"/>
              <a:t>Currently using “buffer” option in extracting raster data </a:t>
            </a:r>
          </a:p>
          <a:p>
            <a:pPr lvl="2"/>
            <a:r>
              <a:rPr lang="en-US" dirty="0"/>
              <a:t>Characterizing by mean/variance across cells associated w/sites</a:t>
            </a:r>
          </a:p>
          <a:p>
            <a:pPr lvl="2"/>
            <a:r>
              <a:rPr lang="en-US" dirty="0"/>
              <a:t>Still presents problems with the within-route data </a:t>
            </a:r>
          </a:p>
          <a:p>
            <a:pPr lvl="2"/>
            <a:r>
              <a:rPr lang="en-US" dirty="0"/>
              <a:t>Characterize habitat along a full route?</a:t>
            </a:r>
          </a:p>
        </p:txBody>
      </p:sp>
    </p:spTree>
    <p:extLst>
      <p:ext uri="{BB962C8B-B14F-4D97-AF65-F5344CB8AC3E}">
        <p14:creationId xmlns:p14="http://schemas.microsoft.com/office/powerpoint/2010/main" val="195768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Hypotheses</a:t>
            </a:r>
          </a:p>
        </p:txBody>
      </p:sp>
      <p:sp>
        <p:nvSpPr>
          <p:cNvPr id="3" name="Content Placeholder 2"/>
          <p:cNvSpPr>
            <a:spLocks noGrp="1"/>
          </p:cNvSpPr>
          <p:nvPr>
            <p:ph idx="1"/>
          </p:nvPr>
        </p:nvSpPr>
        <p:spPr/>
        <p:txBody>
          <a:bodyPr/>
          <a:lstStyle/>
          <a:p>
            <a:r>
              <a:rPr lang="en-US" sz="3200" dirty="0"/>
              <a:t>Component 2: Investigate agreement between datasets</a:t>
            </a:r>
          </a:p>
          <a:p>
            <a:pPr lvl="1"/>
            <a:r>
              <a:rPr lang="en-US" sz="2800" dirty="0"/>
              <a:t>Expect validation of core-transient model</a:t>
            </a:r>
          </a:p>
          <a:p>
            <a:pPr lvl="2"/>
            <a:r>
              <a:rPr lang="en-US" sz="2400" dirty="0"/>
              <a:t>Pairing of BBS &amp; Breeding Bird Census sites based on both: </a:t>
            </a:r>
          </a:p>
          <a:p>
            <a:pPr lvl="3"/>
            <a:r>
              <a:rPr lang="en-US" sz="2000" dirty="0"/>
              <a:t>Geographic distance </a:t>
            </a:r>
          </a:p>
          <a:p>
            <a:pPr lvl="3"/>
            <a:r>
              <a:rPr lang="en-US" sz="2000" dirty="0"/>
              <a:t>Environmental distance (distance in environmental space)</a:t>
            </a:r>
          </a:p>
          <a:p>
            <a:pPr lvl="3"/>
            <a:r>
              <a:rPr lang="en-US" sz="2000" dirty="0"/>
              <a:t>Differences in scale between BBS and BBC sites </a:t>
            </a:r>
          </a:p>
          <a:p>
            <a:pPr lvl="2"/>
            <a:r>
              <a:rPr lang="en-US" sz="2400" dirty="0"/>
              <a:t>Predict scale will explain variation or disagreement in temporal occupancy between paired sites</a:t>
            </a:r>
          </a:p>
          <a:p>
            <a:endParaRPr lang="en-US" dirty="0"/>
          </a:p>
          <a:p>
            <a:endParaRPr lang="en-US" dirty="0"/>
          </a:p>
        </p:txBody>
      </p:sp>
    </p:spTree>
    <p:extLst>
      <p:ext uri="{BB962C8B-B14F-4D97-AF65-F5344CB8AC3E}">
        <p14:creationId xmlns:p14="http://schemas.microsoft.com/office/powerpoint/2010/main" val="1129478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II: Proposed Methods</a:t>
            </a:r>
          </a:p>
        </p:txBody>
      </p:sp>
      <p:sp>
        <p:nvSpPr>
          <p:cNvPr id="3" name="Content Placeholder 2"/>
          <p:cNvSpPr>
            <a:spLocks noGrp="1"/>
          </p:cNvSpPr>
          <p:nvPr>
            <p:ph idx="1"/>
          </p:nvPr>
        </p:nvSpPr>
        <p:spPr>
          <a:xfrm>
            <a:off x="680321" y="2099733"/>
            <a:ext cx="9613861" cy="4639734"/>
          </a:xfrm>
        </p:spPr>
        <p:txBody>
          <a:bodyPr>
            <a:normAutofit/>
          </a:bodyPr>
          <a:lstStyle/>
          <a:p>
            <a:r>
              <a:rPr lang="en-US" dirty="0"/>
              <a:t>Comparing species designations of core and transient </a:t>
            </a:r>
          </a:p>
          <a:p>
            <a:pPr lvl="1"/>
            <a:r>
              <a:rPr lang="en-US" dirty="0"/>
              <a:t>Cross dataset validation </a:t>
            </a:r>
          </a:p>
          <a:p>
            <a:r>
              <a:rPr lang="en-US" dirty="0"/>
              <a:t>Geographic distance pairing </a:t>
            </a:r>
          </a:p>
          <a:p>
            <a:pPr lvl="1"/>
            <a:r>
              <a:rPr lang="en-US" dirty="0"/>
              <a:t>Minimum distance between sites using great circle distance </a:t>
            </a:r>
          </a:p>
          <a:p>
            <a:pPr lvl="2"/>
            <a:r>
              <a:rPr lang="en-US" dirty="0"/>
              <a:t>Sites also binned by area </a:t>
            </a:r>
          </a:p>
          <a:p>
            <a:r>
              <a:rPr lang="en-US" dirty="0"/>
              <a:t>Environmental distance pairing </a:t>
            </a:r>
          </a:p>
          <a:p>
            <a:pPr lvl="1"/>
            <a:r>
              <a:rPr lang="en-US" dirty="0"/>
              <a:t>Environmental raster data (Temp, </a:t>
            </a:r>
            <a:r>
              <a:rPr lang="en-US" dirty="0" err="1"/>
              <a:t>Precip</a:t>
            </a:r>
            <a:r>
              <a:rPr lang="en-US" dirty="0"/>
              <a:t>, </a:t>
            </a:r>
            <a:r>
              <a:rPr lang="en-US" dirty="0" err="1"/>
              <a:t>Elev</a:t>
            </a:r>
            <a:r>
              <a:rPr lang="en-US" dirty="0"/>
              <a:t>, NDVI) </a:t>
            </a:r>
          </a:p>
          <a:p>
            <a:pPr lvl="2"/>
            <a:r>
              <a:rPr lang="en-US" dirty="0"/>
              <a:t>Assigned to coordinates of each site</a:t>
            </a:r>
          </a:p>
          <a:p>
            <a:pPr lvl="2"/>
            <a:r>
              <a:rPr lang="en-US" dirty="0"/>
              <a:t>Z scores calculated from variables and assigned to sites </a:t>
            </a:r>
          </a:p>
          <a:p>
            <a:pPr lvl="1"/>
            <a:r>
              <a:rPr lang="en-US" dirty="0"/>
              <a:t>Sites paired by minimum difference in z score</a:t>
            </a:r>
          </a:p>
          <a:p>
            <a:pPr lvl="2"/>
            <a:r>
              <a:rPr lang="en-US" dirty="0"/>
              <a:t>Again, sites binned by area </a:t>
            </a:r>
          </a:p>
          <a:p>
            <a:r>
              <a:rPr lang="en-US" dirty="0"/>
              <a:t>Frequency of agreement in occupancy between datasets</a:t>
            </a:r>
          </a:p>
        </p:txBody>
      </p:sp>
      <p:sp>
        <p:nvSpPr>
          <p:cNvPr id="4" name="Oval 3"/>
          <p:cNvSpPr/>
          <p:nvPr/>
        </p:nvSpPr>
        <p:spPr>
          <a:xfrm>
            <a:off x="1634490" y="3520440"/>
            <a:ext cx="3028950" cy="53721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482090" y="5609802"/>
            <a:ext cx="3333750" cy="53721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831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II: Preliminary Results</a:t>
            </a:r>
          </a:p>
        </p:txBody>
      </p:sp>
      <p:pic>
        <p:nvPicPr>
          <p:cNvPr id="4" name="Shape 134"/>
          <p:cNvPicPr preferRelativeResize="0">
            <a:picLocks noGrp="1"/>
          </p:cNvPicPr>
          <p:nvPr>
            <p:ph idx="1"/>
          </p:nvPr>
        </p:nvPicPr>
        <p:blipFill rotWithShape="1">
          <a:blip r:embed="rId3">
            <a:alphaModFix/>
          </a:blip>
          <a:srcRect/>
          <a:stretch/>
        </p:blipFill>
        <p:spPr>
          <a:xfrm>
            <a:off x="6571420" y="2419253"/>
            <a:ext cx="5375459" cy="4095147"/>
          </a:xfrm>
          <a:prstGeom prst="rect">
            <a:avLst/>
          </a:prstGeom>
          <a:noFill/>
          <a:ln>
            <a:noFill/>
          </a:ln>
        </p:spPr>
      </p:pic>
      <p:sp>
        <p:nvSpPr>
          <p:cNvPr id="5" name="Shape 136"/>
          <p:cNvSpPr txBox="1"/>
          <p:nvPr/>
        </p:nvSpPr>
        <p:spPr>
          <a:xfrm>
            <a:off x="6571420" y="2006993"/>
            <a:ext cx="990599" cy="461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1" dirty="0">
                <a:latin typeface="Times New Roman"/>
                <a:ea typeface="Times New Roman"/>
                <a:cs typeface="Times New Roman"/>
                <a:sym typeface="Times New Roman"/>
              </a:rPr>
              <a:t>I </a:t>
            </a:r>
            <a:r>
              <a:rPr lang="en-US" sz="2400" b="1" dirty="0" err="1">
                <a:latin typeface="Times New Roman"/>
                <a:ea typeface="Times New Roman"/>
                <a:cs typeface="Times New Roman"/>
                <a:sym typeface="Times New Roman"/>
              </a:rPr>
              <a:t>I</a:t>
            </a:r>
            <a:endParaRPr lang="en-US" sz="2400" b="1" dirty="0">
              <a:latin typeface="Times New Roman"/>
              <a:ea typeface="Times New Roman"/>
              <a:cs typeface="Times New Roman"/>
              <a:sym typeface="Times New Roman"/>
            </a:endParaRPr>
          </a:p>
        </p:txBody>
      </p:sp>
      <p:sp>
        <p:nvSpPr>
          <p:cNvPr id="6" name="Shape 136"/>
          <p:cNvSpPr txBox="1"/>
          <p:nvPr/>
        </p:nvSpPr>
        <p:spPr>
          <a:xfrm>
            <a:off x="349022" y="2006993"/>
            <a:ext cx="990599" cy="461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2400" b="1" dirty="0">
                <a:latin typeface="Times New Roman"/>
                <a:ea typeface="Times New Roman"/>
                <a:cs typeface="Times New Roman"/>
                <a:sym typeface="Times New Roman"/>
              </a:rPr>
              <a:t>I </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873" y="2419253"/>
            <a:ext cx="5834608" cy="4095146"/>
          </a:xfrm>
          <a:prstGeom prst="rect">
            <a:avLst/>
          </a:prstGeom>
        </p:spPr>
      </p:pic>
    </p:spTree>
    <p:extLst>
      <p:ext uri="{BB962C8B-B14F-4D97-AF65-F5344CB8AC3E}">
        <p14:creationId xmlns:p14="http://schemas.microsoft.com/office/powerpoint/2010/main" val="3754653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Predictions: Component II</a:t>
            </a:r>
          </a:p>
        </p:txBody>
      </p:sp>
      <p:sp>
        <p:nvSpPr>
          <p:cNvPr id="3" name="Content Placeholder 2"/>
          <p:cNvSpPr>
            <a:spLocks noGrp="1"/>
          </p:cNvSpPr>
          <p:nvPr>
            <p:ph idx="1"/>
          </p:nvPr>
        </p:nvSpPr>
        <p:spPr>
          <a:xfrm>
            <a:off x="680321" y="2336873"/>
            <a:ext cx="5720479" cy="3599316"/>
          </a:xfrm>
        </p:spPr>
        <p:txBody>
          <a:bodyPr/>
          <a:lstStyle/>
          <a:p>
            <a:r>
              <a:rPr lang="en-US" dirty="0"/>
              <a:t>Revised analysis pairing sites binned by scale</a:t>
            </a:r>
          </a:p>
          <a:p>
            <a:r>
              <a:rPr lang="en-US" dirty="0"/>
              <a:t>Scale + environmental variables: </a:t>
            </a:r>
          </a:p>
          <a:p>
            <a:pPr lvl="1"/>
            <a:r>
              <a:rPr lang="en-US" dirty="0"/>
              <a:t>Explain discrepancies in dataset agreement </a:t>
            </a:r>
          </a:p>
          <a:p>
            <a:pPr lvl="1"/>
            <a:r>
              <a:rPr lang="en-US" dirty="0"/>
              <a:t>Help identify rare core species, and common transient species?</a:t>
            </a:r>
          </a:p>
          <a:p>
            <a:pPr lvl="2"/>
            <a:endParaRPr lang="en-US" dirty="0"/>
          </a:p>
          <a:p>
            <a:pPr lvl="1"/>
            <a:endParaRPr lang="en-US" dirty="0"/>
          </a:p>
        </p:txBody>
      </p:sp>
      <p:pic>
        <p:nvPicPr>
          <p:cNvPr id="5" name="Shape 134"/>
          <p:cNvPicPr preferRelativeResize="0">
            <a:picLocks/>
          </p:cNvPicPr>
          <p:nvPr/>
        </p:nvPicPr>
        <p:blipFill rotWithShape="1">
          <a:blip r:embed="rId2">
            <a:alphaModFix/>
          </a:blip>
          <a:srcRect/>
          <a:stretch/>
        </p:blipFill>
        <p:spPr>
          <a:xfrm>
            <a:off x="6491410" y="2336873"/>
            <a:ext cx="5375459" cy="4095147"/>
          </a:xfrm>
          <a:prstGeom prst="rect">
            <a:avLst/>
          </a:prstGeom>
          <a:noFill/>
          <a:ln>
            <a:noFill/>
          </a:ln>
        </p:spPr>
      </p:pic>
      <p:sp>
        <p:nvSpPr>
          <p:cNvPr id="7" name="Rectangle 6"/>
          <p:cNvSpPr/>
          <p:nvPr/>
        </p:nvSpPr>
        <p:spPr>
          <a:xfrm>
            <a:off x="8309610" y="3063240"/>
            <a:ext cx="1017270" cy="256032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298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Component II </a:t>
            </a:r>
          </a:p>
        </p:txBody>
      </p:sp>
      <p:sp>
        <p:nvSpPr>
          <p:cNvPr id="3" name="Content Placeholder 2"/>
          <p:cNvSpPr>
            <a:spLocks noGrp="1"/>
          </p:cNvSpPr>
          <p:nvPr>
            <p:ph idx="1"/>
          </p:nvPr>
        </p:nvSpPr>
        <p:spPr/>
        <p:txBody>
          <a:bodyPr/>
          <a:lstStyle/>
          <a:p>
            <a:r>
              <a:rPr lang="en-US" sz="2800" dirty="0"/>
              <a:t>Unsure how to best pair BBC and BBS sites across years + scales</a:t>
            </a:r>
          </a:p>
          <a:p>
            <a:pPr lvl="1"/>
            <a:r>
              <a:rPr lang="en-US" sz="2400" dirty="0"/>
              <a:t>Corresponding years available? </a:t>
            </a:r>
          </a:p>
          <a:p>
            <a:pPr lvl="1"/>
            <a:r>
              <a:rPr lang="en-US" sz="2400" dirty="0"/>
              <a:t>Corresponding minimum difference in scales</a:t>
            </a:r>
          </a:p>
          <a:p>
            <a:pPr lvl="2"/>
            <a:r>
              <a:rPr lang="en-US" sz="2200" dirty="0"/>
              <a:t>Area/abundance binning</a:t>
            </a:r>
          </a:p>
          <a:p>
            <a:pPr lvl="1"/>
            <a:endParaRPr lang="en-US" dirty="0"/>
          </a:p>
        </p:txBody>
      </p:sp>
    </p:spTree>
    <p:extLst>
      <p:ext uri="{BB962C8B-B14F-4D97-AF65-F5344CB8AC3E}">
        <p14:creationId xmlns:p14="http://schemas.microsoft.com/office/powerpoint/2010/main" val="3114178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project objectives</a:t>
            </a:r>
          </a:p>
        </p:txBody>
      </p:sp>
      <p:sp>
        <p:nvSpPr>
          <p:cNvPr id="3" name="Content Placeholder 2"/>
          <p:cNvSpPr>
            <a:spLocks noGrp="1"/>
          </p:cNvSpPr>
          <p:nvPr>
            <p:ph idx="1"/>
          </p:nvPr>
        </p:nvSpPr>
        <p:spPr>
          <a:xfrm>
            <a:off x="680321" y="2336872"/>
            <a:ext cx="9613861" cy="3789607"/>
          </a:xfrm>
        </p:spPr>
        <p:txBody>
          <a:bodyPr/>
          <a:lstStyle/>
          <a:p>
            <a:r>
              <a:rPr lang="en-US" dirty="0"/>
              <a:t>Complete data analysis by end of July 2017 </a:t>
            </a:r>
          </a:p>
          <a:p>
            <a:r>
              <a:rPr lang="en-US" dirty="0"/>
              <a:t>Complete a full 2nd draft of thesis by end of Spring 2017 </a:t>
            </a:r>
          </a:p>
          <a:p>
            <a:pPr lvl="1"/>
            <a:r>
              <a:rPr lang="en-US" dirty="0"/>
              <a:t>3</a:t>
            </a:r>
            <a:r>
              <a:rPr lang="en-US" baseline="30000" dirty="0"/>
              <a:t>rd</a:t>
            </a:r>
            <a:r>
              <a:rPr lang="en-US" dirty="0"/>
              <a:t> draft by end of July 2017 </a:t>
            </a:r>
          </a:p>
          <a:p>
            <a:r>
              <a:rPr lang="en-US" dirty="0"/>
              <a:t>New draft every month thereafter </a:t>
            </a:r>
          </a:p>
          <a:p>
            <a:r>
              <a:rPr lang="en-US" dirty="0"/>
              <a:t>Secure written comprehensives exam date (early Fall 2017)</a:t>
            </a:r>
          </a:p>
          <a:p>
            <a:r>
              <a:rPr lang="en-US" dirty="0"/>
              <a:t>Secure defense date (late Fall 2017) </a:t>
            </a:r>
          </a:p>
        </p:txBody>
      </p:sp>
    </p:spTree>
    <p:extLst>
      <p:ext uri="{BB962C8B-B14F-4D97-AF65-F5344CB8AC3E}">
        <p14:creationId xmlns:p14="http://schemas.microsoft.com/office/powerpoint/2010/main" val="1321368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 &amp; Questions</a:t>
            </a:r>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2560576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 Justifications, Motivations</a:t>
            </a:r>
          </a:p>
        </p:txBody>
      </p:sp>
      <p:sp>
        <p:nvSpPr>
          <p:cNvPr id="3" name="Content Placeholder 2"/>
          <p:cNvSpPr>
            <a:spLocks noGrp="1"/>
          </p:cNvSpPr>
          <p:nvPr>
            <p:ph idx="1"/>
          </p:nvPr>
        </p:nvSpPr>
        <p:spPr>
          <a:xfrm>
            <a:off x="510201" y="2463111"/>
            <a:ext cx="6658106" cy="3916423"/>
          </a:xfrm>
        </p:spPr>
        <p:txBody>
          <a:bodyPr>
            <a:normAutofit fontScale="92500" lnSpcReduction="20000"/>
          </a:bodyPr>
          <a:lstStyle/>
          <a:p>
            <a:pPr marL="571500" indent="-457200">
              <a:spcBef>
                <a:spcPts val="0"/>
              </a:spcBef>
              <a:buClr>
                <a:schemeClr val="accent1"/>
              </a:buClr>
              <a:buSzPct val="80000"/>
            </a:pPr>
            <a:r>
              <a:rPr lang="en-US" sz="3200" dirty="0">
                <a:ea typeface="Calibri"/>
                <a:cs typeface="Calibri"/>
                <a:sym typeface="Calibri"/>
              </a:rPr>
              <a:t>“Core Transient” model of diversity</a:t>
            </a:r>
          </a:p>
          <a:p>
            <a:pPr marL="1028700" lvl="1" indent="-457200">
              <a:spcBef>
                <a:spcPts val="0"/>
              </a:spcBef>
              <a:buClr>
                <a:schemeClr val="accent1"/>
              </a:buClr>
              <a:buSzPct val="80000"/>
            </a:pPr>
            <a:r>
              <a:rPr lang="en-US" sz="3200" dirty="0">
                <a:ea typeface="Calibri"/>
                <a:cs typeface="Calibri"/>
                <a:sym typeface="Calibri"/>
              </a:rPr>
              <a:t>Descriptive community structure </a:t>
            </a:r>
          </a:p>
          <a:p>
            <a:pPr marL="1485900" lvl="2" indent="-457200">
              <a:spcBef>
                <a:spcPts val="0"/>
              </a:spcBef>
              <a:buClr>
                <a:schemeClr val="accent1"/>
              </a:buClr>
              <a:buSzPct val="80000"/>
            </a:pPr>
            <a:r>
              <a:rPr lang="en-US" sz="3200" dirty="0">
                <a:ea typeface="Calibri"/>
                <a:cs typeface="Calibri"/>
                <a:sym typeface="Calibri"/>
              </a:rPr>
              <a:t>Occupancy </a:t>
            </a:r>
          </a:p>
          <a:p>
            <a:pPr marL="1028700" lvl="2" indent="0">
              <a:spcBef>
                <a:spcPts val="0"/>
              </a:spcBef>
              <a:buClr>
                <a:schemeClr val="accent1"/>
              </a:buClr>
              <a:buSzPct val="80000"/>
              <a:buNone/>
            </a:pPr>
            <a:endParaRPr lang="en-US" sz="3200" dirty="0">
              <a:ea typeface="Calibri"/>
              <a:cs typeface="Calibri"/>
              <a:sym typeface="Calibri"/>
            </a:endParaRPr>
          </a:p>
          <a:p>
            <a:pPr marL="571500" indent="-457200">
              <a:spcBef>
                <a:spcPts val="0"/>
              </a:spcBef>
              <a:buClr>
                <a:schemeClr val="accent1"/>
              </a:buClr>
              <a:buSzPct val="80000"/>
            </a:pPr>
            <a:r>
              <a:rPr lang="en-US" sz="3200" dirty="0">
                <a:ea typeface="Calibri"/>
                <a:cs typeface="Calibri"/>
                <a:sym typeface="Calibri"/>
              </a:rPr>
              <a:t>NDVI, Elevation </a:t>
            </a:r>
          </a:p>
          <a:p>
            <a:pPr marL="1028700" lvl="1" indent="-457200">
              <a:spcBef>
                <a:spcPts val="0"/>
              </a:spcBef>
              <a:buClr>
                <a:schemeClr val="accent1"/>
              </a:buClr>
              <a:buSzPct val="80000"/>
            </a:pPr>
            <a:r>
              <a:rPr lang="en-US" sz="3200" dirty="0">
                <a:ea typeface="Calibri"/>
                <a:cs typeface="Calibri"/>
                <a:sym typeface="Calibri"/>
              </a:rPr>
              <a:t>Proxies for habitat heterogeneity</a:t>
            </a:r>
          </a:p>
          <a:p>
            <a:pPr marL="1028700" lvl="1" indent="-457200">
              <a:spcBef>
                <a:spcPts val="0"/>
              </a:spcBef>
              <a:buClr>
                <a:schemeClr val="accent1"/>
              </a:buClr>
              <a:buSzPct val="80000"/>
            </a:pPr>
            <a:r>
              <a:rPr lang="en-US" sz="3200" dirty="0">
                <a:ea typeface="Calibri"/>
                <a:cs typeface="Calibri"/>
                <a:sym typeface="Calibri"/>
              </a:rPr>
              <a:t>Predict richness, occupancy</a:t>
            </a:r>
          </a:p>
          <a:p>
            <a:pPr marL="1485900" lvl="2" indent="-457200">
              <a:spcBef>
                <a:spcPts val="0"/>
              </a:spcBef>
              <a:buClr>
                <a:schemeClr val="accent1"/>
              </a:buClr>
              <a:buSzPct val="80000"/>
            </a:pPr>
            <a:r>
              <a:rPr lang="en-US" sz="3000" dirty="0">
                <a:ea typeface="Calibri"/>
                <a:cs typeface="Calibri"/>
                <a:sym typeface="Calibri"/>
              </a:rPr>
              <a:t>At local vs landscape scale? </a:t>
            </a:r>
          </a:p>
          <a:p>
            <a:pPr marL="571500" lvl="1" indent="0">
              <a:spcBef>
                <a:spcPts val="0"/>
              </a:spcBef>
              <a:buClr>
                <a:schemeClr val="accent1"/>
              </a:buClr>
              <a:buSzPct val="80000"/>
              <a:buNone/>
            </a:pPr>
            <a:endParaRPr lang="en-US" sz="2800" dirty="0">
              <a:solidFill>
                <a:schemeClr val="dk1"/>
              </a:solidFill>
              <a:latin typeface="Calibri"/>
              <a:ea typeface="Calibri"/>
              <a:cs typeface="Calibri"/>
              <a:sym typeface="Calibri"/>
            </a:endParaRPr>
          </a:p>
        </p:txBody>
      </p:sp>
      <p:pic>
        <p:nvPicPr>
          <p:cNvPr id="4" name="Shape 110"/>
          <p:cNvPicPr preferRelativeResize="0"/>
          <p:nvPr/>
        </p:nvPicPr>
        <p:blipFill rotWithShape="1">
          <a:blip r:embed="rId3">
            <a:alphaModFix/>
          </a:blip>
          <a:srcRect/>
          <a:stretch/>
        </p:blipFill>
        <p:spPr>
          <a:xfrm>
            <a:off x="7423486" y="2146004"/>
            <a:ext cx="4495610" cy="4233530"/>
          </a:xfrm>
          <a:prstGeom prst="rect">
            <a:avLst/>
          </a:prstGeom>
          <a:noFill/>
          <a:ln>
            <a:noFill/>
          </a:ln>
        </p:spPr>
      </p:pic>
      <p:sp>
        <p:nvSpPr>
          <p:cNvPr id="5" name="Rectangle 4"/>
          <p:cNvSpPr/>
          <p:nvPr/>
        </p:nvSpPr>
        <p:spPr>
          <a:xfrm>
            <a:off x="8069855" y="6438896"/>
            <a:ext cx="3032753" cy="369332"/>
          </a:xfrm>
          <a:prstGeom prst="rect">
            <a:avLst/>
          </a:prstGeom>
        </p:spPr>
        <p:txBody>
          <a:bodyPr wrap="none">
            <a:spAutoFit/>
          </a:bodyPr>
          <a:lstStyle/>
          <a:p>
            <a:pPr lvl="0">
              <a:buSzPct val="25000"/>
            </a:pPr>
            <a:r>
              <a:rPr lang="en-US" dirty="0">
                <a:latin typeface="Calibri"/>
                <a:ea typeface="Calibri"/>
                <a:cs typeface="Calibri"/>
                <a:sym typeface="Calibri"/>
              </a:rPr>
              <a:t>Figure credit: Coyle et al. 2013</a:t>
            </a:r>
          </a:p>
        </p:txBody>
      </p:sp>
      <p:sp>
        <p:nvSpPr>
          <p:cNvPr id="6" name="Oval 5"/>
          <p:cNvSpPr/>
          <p:nvPr/>
        </p:nvSpPr>
        <p:spPr>
          <a:xfrm>
            <a:off x="8240231" y="4894521"/>
            <a:ext cx="903768" cy="79744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0294182" y="4894521"/>
            <a:ext cx="903768" cy="79744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4305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Hypotheses</a:t>
            </a:r>
          </a:p>
        </p:txBody>
      </p:sp>
      <p:sp>
        <p:nvSpPr>
          <p:cNvPr id="3" name="Content Placeholder 2"/>
          <p:cNvSpPr>
            <a:spLocks noGrp="1"/>
          </p:cNvSpPr>
          <p:nvPr>
            <p:ph idx="1"/>
          </p:nvPr>
        </p:nvSpPr>
        <p:spPr>
          <a:xfrm>
            <a:off x="680321" y="2094614"/>
            <a:ext cx="9613861" cy="4657060"/>
          </a:xfrm>
        </p:spPr>
        <p:txBody>
          <a:bodyPr>
            <a:normAutofit/>
          </a:bodyPr>
          <a:lstStyle/>
          <a:p>
            <a:r>
              <a:rPr lang="en-US" sz="3200" dirty="0">
                <a:latin typeface="+mj-lt"/>
              </a:rPr>
              <a:t>Component 1: Investigate changes in temporal occupancy across scales </a:t>
            </a:r>
          </a:p>
          <a:p>
            <a:pPr lvl="1"/>
            <a:r>
              <a:rPr lang="en-US" sz="2800" dirty="0"/>
              <a:t>at scales below 40km (within Breeding Bird Survey (BBS) routes)</a:t>
            </a:r>
          </a:p>
          <a:p>
            <a:pPr lvl="1"/>
            <a:r>
              <a:rPr lang="en-US" sz="2800" dirty="0"/>
              <a:t>at landscape scales (sliding # of aggregated routes)</a:t>
            </a:r>
          </a:p>
          <a:p>
            <a:pPr lvl="1"/>
            <a:endParaRPr lang="en-US" sz="2800" dirty="0"/>
          </a:p>
          <a:p>
            <a:pPr lvl="1"/>
            <a:r>
              <a:rPr lang="en-US" sz="2800" dirty="0"/>
              <a:t>What variables influence occupancy at small, local scales? At large scales?</a:t>
            </a:r>
          </a:p>
          <a:p>
            <a:pPr lvl="2"/>
            <a:r>
              <a:rPr lang="en-US" sz="2600" dirty="0"/>
              <a:t>Environmental predictors, habitat heterogeneity </a:t>
            </a:r>
          </a:p>
          <a:p>
            <a:pPr marL="457200" lvl="1" indent="0">
              <a:buNone/>
            </a:pPr>
            <a:endParaRPr lang="en-US" sz="2800" dirty="0"/>
          </a:p>
          <a:p>
            <a:pPr marL="0" indent="0">
              <a:buNone/>
            </a:pPr>
            <a:endParaRPr lang="en-US" dirty="0"/>
          </a:p>
          <a:p>
            <a:endParaRPr lang="en-US" dirty="0"/>
          </a:p>
        </p:txBody>
      </p:sp>
    </p:spTree>
    <p:extLst>
      <p:ext uri="{BB962C8B-B14F-4D97-AF65-F5344CB8AC3E}">
        <p14:creationId xmlns:p14="http://schemas.microsoft.com/office/powerpoint/2010/main" val="623518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Hypotheses</a:t>
            </a:r>
          </a:p>
        </p:txBody>
      </p:sp>
      <p:sp>
        <p:nvSpPr>
          <p:cNvPr id="3" name="Content Placeholder 2"/>
          <p:cNvSpPr>
            <a:spLocks noGrp="1"/>
          </p:cNvSpPr>
          <p:nvPr>
            <p:ph idx="1"/>
          </p:nvPr>
        </p:nvSpPr>
        <p:spPr/>
        <p:txBody>
          <a:bodyPr/>
          <a:lstStyle/>
          <a:p>
            <a:r>
              <a:rPr lang="en-US" sz="3200" dirty="0"/>
              <a:t>Component 2: Investigate agreement between datasets</a:t>
            </a:r>
          </a:p>
          <a:p>
            <a:pPr lvl="1"/>
            <a:r>
              <a:rPr lang="en-US" sz="2800" dirty="0"/>
              <a:t>Expect validation of core-transient model</a:t>
            </a:r>
          </a:p>
          <a:p>
            <a:pPr lvl="2"/>
            <a:r>
              <a:rPr lang="en-US" sz="2400" dirty="0"/>
              <a:t>Pairing of BBS &amp; Breeding Bird Census sites based on both: </a:t>
            </a:r>
          </a:p>
          <a:p>
            <a:pPr lvl="3"/>
            <a:r>
              <a:rPr lang="en-US" sz="2000" dirty="0"/>
              <a:t>Geographic distance </a:t>
            </a:r>
          </a:p>
          <a:p>
            <a:pPr lvl="3"/>
            <a:r>
              <a:rPr lang="en-US" sz="2000" dirty="0"/>
              <a:t>Environmental distance (distance in environmental space)</a:t>
            </a:r>
          </a:p>
          <a:p>
            <a:pPr lvl="3"/>
            <a:r>
              <a:rPr lang="en-US" sz="2000" dirty="0"/>
              <a:t>Differences in scale between BBS and BBC sites </a:t>
            </a:r>
          </a:p>
          <a:p>
            <a:pPr lvl="2"/>
            <a:r>
              <a:rPr lang="en-US" sz="2400" dirty="0"/>
              <a:t>Predict scale will explain variation or disagreement in temporal occupancy between paired sites</a:t>
            </a:r>
          </a:p>
          <a:p>
            <a:endParaRPr lang="en-US" dirty="0"/>
          </a:p>
          <a:p>
            <a:endParaRPr lang="en-US" dirty="0"/>
          </a:p>
        </p:txBody>
      </p:sp>
    </p:spTree>
    <p:extLst>
      <p:ext uri="{BB962C8B-B14F-4D97-AF65-F5344CB8AC3E}">
        <p14:creationId xmlns:p14="http://schemas.microsoft.com/office/powerpoint/2010/main" val="4195531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Datasets</a:t>
            </a:r>
          </a:p>
        </p:txBody>
      </p:sp>
      <p:sp>
        <p:nvSpPr>
          <p:cNvPr id="3" name="Content Placeholder 2"/>
          <p:cNvSpPr>
            <a:spLocks noGrp="1"/>
          </p:cNvSpPr>
          <p:nvPr>
            <p:ph idx="1"/>
          </p:nvPr>
        </p:nvSpPr>
        <p:spPr>
          <a:xfrm>
            <a:off x="680321" y="2336873"/>
            <a:ext cx="9613861" cy="4202150"/>
          </a:xfrm>
        </p:spPr>
        <p:txBody>
          <a:bodyPr/>
          <a:lstStyle/>
          <a:p>
            <a:pPr marL="571500" indent="-457200">
              <a:spcBef>
                <a:spcPts val="0"/>
              </a:spcBef>
              <a:buClr>
                <a:schemeClr val="accent1"/>
              </a:buClr>
              <a:buSzPct val="80000"/>
            </a:pPr>
            <a:r>
              <a:rPr lang="en-US" sz="3200" dirty="0">
                <a:ea typeface="Calibri"/>
                <a:cs typeface="Calibri"/>
                <a:sym typeface="Calibri"/>
              </a:rPr>
              <a:t>Breeding Bird Survey (BBS): </a:t>
            </a:r>
          </a:p>
          <a:p>
            <a:pPr marL="1028700" lvl="1" indent="-457200">
              <a:spcBef>
                <a:spcPts val="0"/>
              </a:spcBef>
              <a:buClr>
                <a:schemeClr val="accent1"/>
              </a:buClr>
              <a:buSzPct val="80000"/>
            </a:pPr>
            <a:r>
              <a:rPr lang="en-US" sz="2800" dirty="0">
                <a:ea typeface="Calibri"/>
                <a:cs typeface="Calibri"/>
                <a:sym typeface="Calibri"/>
              </a:rPr>
              <a:t>Years 2000-2014 </a:t>
            </a:r>
          </a:p>
          <a:p>
            <a:pPr marL="1485900" lvl="2" indent="-457200">
              <a:spcBef>
                <a:spcPts val="0"/>
              </a:spcBef>
              <a:buClr>
                <a:schemeClr val="accent1"/>
              </a:buClr>
              <a:buSzPct val="80000"/>
            </a:pPr>
            <a:r>
              <a:rPr lang="en-US" sz="2600" dirty="0">
                <a:ea typeface="Calibri"/>
                <a:cs typeface="Calibri"/>
                <a:sym typeface="Calibri"/>
              </a:rPr>
              <a:t>Within-route scale data availability </a:t>
            </a:r>
          </a:p>
          <a:p>
            <a:pPr marL="1028700" lvl="1" indent="-457200">
              <a:spcBef>
                <a:spcPts val="0"/>
              </a:spcBef>
              <a:buClr>
                <a:schemeClr val="accent1"/>
              </a:buClr>
              <a:buSzPct val="80000"/>
            </a:pPr>
            <a:r>
              <a:rPr lang="en-US" sz="2800" dirty="0">
                <a:ea typeface="Calibri"/>
                <a:cs typeface="Calibri"/>
                <a:sym typeface="Calibri"/>
              </a:rPr>
              <a:t>5000+, 40km roadside survey sites</a:t>
            </a:r>
          </a:p>
          <a:p>
            <a:pPr marL="1028700" lvl="1" indent="-457200">
              <a:spcBef>
                <a:spcPts val="0"/>
              </a:spcBef>
              <a:buClr>
                <a:schemeClr val="accent1"/>
              </a:buClr>
              <a:buSzPct val="80000"/>
            </a:pPr>
            <a:r>
              <a:rPr lang="en-US" sz="2800" dirty="0">
                <a:ea typeface="Calibri"/>
                <a:cs typeface="Calibri"/>
                <a:sym typeface="Calibri"/>
              </a:rPr>
              <a:t>Point counts</a:t>
            </a:r>
          </a:p>
          <a:p>
            <a:pPr marL="1028700" lvl="1" indent="-457200">
              <a:spcBef>
                <a:spcPts val="0"/>
              </a:spcBef>
              <a:buClr>
                <a:schemeClr val="accent1"/>
              </a:buClr>
              <a:buSzPct val="80000"/>
            </a:pPr>
            <a:endParaRPr lang="en-US" sz="2800" dirty="0">
              <a:cs typeface="Calibri"/>
              <a:sym typeface="Calibri"/>
            </a:endParaRPr>
          </a:p>
          <a:p>
            <a:pPr marL="571500" indent="-457200">
              <a:spcBef>
                <a:spcPts val="0"/>
              </a:spcBef>
              <a:buClr>
                <a:schemeClr val="accent1"/>
              </a:buClr>
              <a:buSzPct val="80000"/>
            </a:pPr>
            <a:r>
              <a:rPr lang="en-US" sz="3200" dirty="0">
                <a:cs typeface="Calibri"/>
                <a:sym typeface="Calibri"/>
              </a:rPr>
              <a:t>Breeding Bird Census (BBC):</a:t>
            </a:r>
          </a:p>
          <a:p>
            <a:pPr marL="1028700" lvl="1" indent="-457200">
              <a:spcBef>
                <a:spcPts val="0"/>
              </a:spcBef>
              <a:buClr>
                <a:schemeClr val="accent1"/>
              </a:buClr>
              <a:buSzPct val="80000"/>
            </a:pPr>
            <a:r>
              <a:rPr lang="en-US" sz="2800" dirty="0">
                <a:cs typeface="Calibri"/>
                <a:sym typeface="Calibri"/>
              </a:rPr>
              <a:t>1992/TBD</a:t>
            </a:r>
          </a:p>
          <a:p>
            <a:pPr marL="1028700" lvl="1" indent="-457200">
              <a:spcBef>
                <a:spcPts val="0"/>
              </a:spcBef>
              <a:buClr>
                <a:schemeClr val="accent1"/>
              </a:buClr>
              <a:buSzPct val="80000"/>
            </a:pPr>
            <a:r>
              <a:rPr lang="en-US" sz="2800" dirty="0">
                <a:ea typeface="Calibri"/>
                <a:cs typeface="Calibri"/>
                <a:sym typeface="Calibri"/>
              </a:rPr>
              <a:t>Non-random sample; plot size varied</a:t>
            </a:r>
          </a:p>
          <a:p>
            <a:pPr marL="1028700" lvl="1" indent="-457200">
              <a:spcBef>
                <a:spcPts val="0"/>
              </a:spcBef>
              <a:buClr>
                <a:schemeClr val="accent1"/>
              </a:buClr>
              <a:buSzPct val="80000"/>
            </a:pPr>
            <a:r>
              <a:rPr lang="en-US" sz="2800" dirty="0"/>
              <a:t>Spot mapping</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9659" y="2430684"/>
            <a:ext cx="1794523" cy="1716501"/>
          </a:xfrm>
          <a:prstGeom prst="rect">
            <a:avLst/>
          </a:prstGeom>
        </p:spPr>
      </p:pic>
      <p:sp>
        <p:nvSpPr>
          <p:cNvPr id="7" name="TextBox 6"/>
          <p:cNvSpPr txBox="1"/>
          <p:nvPr/>
        </p:nvSpPr>
        <p:spPr>
          <a:xfrm>
            <a:off x="8413446" y="4310671"/>
            <a:ext cx="2039789" cy="923330"/>
          </a:xfrm>
          <a:prstGeom prst="rect">
            <a:avLst/>
          </a:prstGeom>
          <a:noFill/>
        </p:spPr>
        <p:txBody>
          <a:bodyPr wrap="square" rtlCol="0">
            <a:spAutoFit/>
          </a:bodyPr>
          <a:lstStyle/>
          <a:p>
            <a:r>
              <a:rPr lang="en-US" dirty="0"/>
              <a:t>Image credit: </a:t>
            </a:r>
          </a:p>
          <a:p>
            <a:r>
              <a:rPr lang="en-US" dirty="0">
                <a:hlinkClick r:id="rId3"/>
              </a:rPr>
              <a:t>Patuxent Wildlife </a:t>
            </a:r>
          </a:p>
          <a:p>
            <a:r>
              <a:rPr lang="en-US" dirty="0">
                <a:hlinkClick r:id="rId3"/>
              </a:rPr>
              <a:t>Research Center</a:t>
            </a:r>
            <a:endParaRPr lang="en-US" dirty="0"/>
          </a:p>
        </p:txBody>
      </p:sp>
    </p:spTree>
    <p:extLst>
      <p:ext uri="{BB962C8B-B14F-4D97-AF65-F5344CB8AC3E}">
        <p14:creationId xmlns:p14="http://schemas.microsoft.com/office/powerpoint/2010/main" val="430038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I: Methods</a:t>
            </a:r>
          </a:p>
        </p:txBody>
      </p:sp>
      <p:sp>
        <p:nvSpPr>
          <p:cNvPr id="3" name="Content Placeholder 2"/>
          <p:cNvSpPr>
            <a:spLocks noGrp="1"/>
          </p:cNvSpPr>
          <p:nvPr>
            <p:ph idx="1"/>
          </p:nvPr>
        </p:nvSpPr>
        <p:spPr>
          <a:xfrm>
            <a:off x="680321" y="2190044"/>
            <a:ext cx="9613861" cy="4380089"/>
          </a:xfrm>
        </p:spPr>
        <p:txBody>
          <a:bodyPr>
            <a:normAutofit/>
          </a:bodyPr>
          <a:lstStyle/>
          <a:p>
            <a:r>
              <a:rPr lang="en-US" dirty="0"/>
              <a:t>Temporal occupancy was derived by summing the presence (1) or absence (0) of a species at a given site for each year, and dividing it by 15 to render a proportion of years present for each species.</a:t>
            </a:r>
          </a:p>
          <a:p>
            <a:r>
              <a:rPr lang="en-US" dirty="0"/>
              <a:t>Average occupancy was recalculated from a fixed sample of sites across every scale. </a:t>
            </a:r>
          </a:p>
          <a:p>
            <a:pPr lvl="1"/>
            <a:r>
              <a:rPr lang="en-US" dirty="0"/>
              <a:t>Mean across species at each site</a:t>
            </a:r>
          </a:p>
          <a:p>
            <a:pPr lvl="1"/>
            <a:r>
              <a:rPr lang="en-US" dirty="0"/>
              <a:t>Mean across sites at a given focal route &amp; scale =&gt; “Mean of means”</a:t>
            </a:r>
          </a:p>
          <a:p>
            <a:r>
              <a:rPr lang="en-US" dirty="0"/>
              <a:t>Variation in temporal occupancy: </a:t>
            </a:r>
          </a:p>
          <a:p>
            <a:pPr lvl="1"/>
            <a:r>
              <a:rPr lang="en-US" dirty="0" err="1"/>
              <a:t>i</a:t>
            </a:r>
            <a:r>
              <a:rPr lang="en-US" dirty="0"/>
              <a:t>) at the scale of a BBS route</a:t>
            </a:r>
          </a:p>
          <a:p>
            <a:pPr lvl="1"/>
            <a:r>
              <a:rPr lang="en-US" dirty="0"/>
              <a:t>ii) at scales below a BBS route</a:t>
            </a:r>
          </a:p>
          <a:p>
            <a:pPr lvl="2"/>
            <a:r>
              <a:rPr lang="en-US" dirty="0"/>
              <a:t>Intervals along each route at the scale of 5, 10, 25, and full 50 Stop segments</a:t>
            </a:r>
          </a:p>
          <a:p>
            <a:pPr lvl="1"/>
            <a:r>
              <a:rPr lang="en-US" dirty="0"/>
              <a:t>iii) at scales above a BBS route =&gt; 1:66 routes aggregated </a:t>
            </a:r>
          </a:p>
        </p:txBody>
      </p:sp>
    </p:spTree>
    <p:extLst>
      <p:ext uri="{BB962C8B-B14F-4D97-AF65-F5344CB8AC3E}">
        <p14:creationId xmlns:p14="http://schemas.microsoft.com/office/powerpoint/2010/main" val="810674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59644" y="264829"/>
            <a:ext cx="6832919" cy="4532950"/>
          </a:xfrm>
          <a:prstGeom prst="rect">
            <a:avLst/>
          </a:prstGeom>
          <a:noFill/>
          <a:ln>
            <a:solidFill>
              <a:srgbClr val="C00000"/>
            </a:solidFill>
          </a:ln>
        </p:spPr>
      </p:pic>
      <p:sp>
        <p:nvSpPr>
          <p:cNvPr id="4" name="Oval 3"/>
          <p:cNvSpPr/>
          <p:nvPr/>
        </p:nvSpPr>
        <p:spPr>
          <a:xfrm>
            <a:off x="2901245" y="835376"/>
            <a:ext cx="921615" cy="92568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a:cxnSpLocks/>
            <a:stCxn id="4" idx="4"/>
          </p:cNvCxnSpPr>
          <p:nvPr/>
        </p:nvCxnSpPr>
        <p:spPr>
          <a:xfrm>
            <a:off x="3362053" y="1761065"/>
            <a:ext cx="1164791" cy="1123705"/>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a:stCxn id="4" idx="6"/>
          </p:cNvCxnSpPr>
          <p:nvPr/>
        </p:nvCxnSpPr>
        <p:spPr>
          <a:xfrm>
            <a:off x="3822860" y="1298221"/>
            <a:ext cx="703984" cy="34995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803" y="1408973"/>
            <a:ext cx="4497060" cy="3703461"/>
          </a:xfrm>
          <a:prstGeom prst="rect">
            <a:avLst/>
          </a:prstGeom>
          <a:solidFill>
            <a:srgbClr val="0070C0"/>
          </a:solidFill>
          <a:ln w="28575">
            <a:solidFill>
              <a:srgbClr val="C00000"/>
            </a:solidFill>
          </a:ln>
        </p:spPr>
      </p:pic>
      <p:sp>
        <p:nvSpPr>
          <p:cNvPr id="14" name="Oval 13"/>
          <p:cNvSpPr/>
          <p:nvPr/>
        </p:nvSpPr>
        <p:spPr>
          <a:xfrm>
            <a:off x="7728540" y="1879106"/>
            <a:ext cx="209550" cy="180623"/>
          </a:xfrm>
          <a:prstGeom prst="ellipse">
            <a:avLst/>
          </a:prstGeom>
          <a:solidFill>
            <a:srgbClr val="00B0F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916658" y="2101427"/>
            <a:ext cx="209550" cy="180623"/>
          </a:xfrm>
          <a:prstGeom prst="ellipse">
            <a:avLst/>
          </a:prstGeom>
          <a:solidFill>
            <a:srgbClr val="00B0F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553371" y="1711677"/>
            <a:ext cx="209550" cy="180623"/>
          </a:xfrm>
          <a:prstGeom prst="ellipse">
            <a:avLst/>
          </a:prstGeom>
          <a:solidFill>
            <a:srgbClr val="00B0F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705810" y="2386332"/>
            <a:ext cx="209550" cy="180623"/>
          </a:xfrm>
          <a:prstGeom prst="ellipse">
            <a:avLst/>
          </a:prstGeom>
          <a:solidFill>
            <a:srgbClr val="00B0F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547333" y="2075039"/>
            <a:ext cx="209550" cy="180623"/>
          </a:xfrm>
          <a:prstGeom prst="ellipse">
            <a:avLst/>
          </a:prstGeom>
          <a:solidFill>
            <a:srgbClr val="00B0F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7765109" y="2255662"/>
            <a:ext cx="209550" cy="180623"/>
          </a:xfrm>
          <a:prstGeom prst="ellipse">
            <a:avLst/>
          </a:prstGeom>
          <a:solidFill>
            <a:srgbClr val="00B0F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049304" y="2381102"/>
            <a:ext cx="209550" cy="180623"/>
          </a:xfrm>
          <a:prstGeom prst="ellipse">
            <a:avLst/>
          </a:prstGeom>
          <a:solidFill>
            <a:srgbClr val="00B0F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765109" y="2101427"/>
            <a:ext cx="209550" cy="180623"/>
          </a:xfrm>
          <a:prstGeom prst="ellipse">
            <a:avLst/>
          </a:prstGeom>
          <a:solidFill>
            <a:srgbClr val="00B0F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122318" y="2270535"/>
            <a:ext cx="209550" cy="180623"/>
          </a:xfrm>
          <a:prstGeom prst="ellipse">
            <a:avLst/>
          </a:prstGeom>
          <a:solidFill>
            <a:srgbClr val="00B0F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113469" y="2129931"/>
            <a:ext cx="209550" cy="180623"/>
          </a:xfrm>
          <a:prstGeom prst="ellipse">
            <a:avLst/>
          </a:prstGeom>
          <a:solidFill>
            <a:srgbClr val="00B0F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254900" y="1981822"/>
            <a:ext cx="209550" cy="180623"/>
          </a:xfrm>
          <a:prstGeom prst="ellipse">
            <a:avLst/>
          </a:prstGeom>
          <a:solidFill>
            <a:srgbClr val="00B0F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217124" y="1818459"/>
            <a:ext cx="209550" cy="180623"/>
          </a:xfrm>
          <a:prstGeom prst="ellipse">
            <a:avLst/>
          </a:prstGeom>
          <a:solidFill>
            <a:srgbClr val="00B0F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313434" y="1908771"/>
            <a:ext cx="209550" cy="180623"/>
          </a:xfrm>
          <a:prstGeom prst="ellipse">
            <a:avLst/>
          </a:prstGeom>
          <a:solidFill>
            <a:srgbClr val="00B0F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7902689" y="2468440"/>
            <a:ext cx="209550" cy="180623"/>
          </a:xfrm>
          <a:prstGeom prst="ellipse">
            <a:avLst/>
          </a:prstGeom>
          <a:solidFill>
            <a:srgbClr val="00B0F0">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590847" y="2822950"/>
            <a:ext cx="520025" cy="46462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a:cxnSpLocks/>
            <a:stCxn id="28" idx="7"/>
          </p:cNvCxnSpPr>
          <p:nvPr/>
        </p:nvCxnSpPr>
        <p:spPr>
          <a:xfrm>
            <a:off x="8034716" y="2890993"/>
            <a:ext cx="585775" cy="53806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p:cNvCxnSpPr>
          <p:nvPr/>
        </p:nvCxnSpPr>
        <p:spPr>
          <a:xfrm>
            <a:off x="7615074" y="3173854"/>
            <a:ext cx="391023" cy="73461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7974659" y="3366935"/>
            <a:ext cx="3947184" cy="3228974"/>
            <a:chOff x="7974658" y="3376167"/>
            <a:chExt cx="3947184" cy="3228974"/>
          </a:xfrm>
        </p:grpSpPr>
        <p:grpSp>
          <p:nvGrpSpPr>
            <p:cNvPr id="46" name="Group 45"/>
            <p:cNvGrpSpPr/>
            <p:nvPr/>
          </p:nvGrpSpPr>
          <p:grpSpPr>
            <a:xfrm>
              <a:off x="7974658" y="3376167"/>
              <a:ext cx="3947184" cy="3228974"/>
              <a:chOff x="8006097" y="3402713"/>
              <a:chExt cx="3947184" cy="3228974"/>
            </a:xfrm>
          </p:grpSpPr>
          <p:sp>
            <p:nvSpPr>
              <p:cNvPr id="34" name="Rectangle 33"/>
              <p:cNvSpPr/>
              <p:nvPr/>
            </p:nvSpPr>
            <p:spPr>
              <a:xfrm>
                <a:off x="8006097" y="3402713"/>
                <a:ext cx="3947184" cy="3228974"/>
              </a:xfrm>
              <a:prstGeom prst="rect">
                <a:avLst/>
              </a:prstGeom>
              <a:solidFill>
                <a:schemeClr val="tx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1763" y="3622432"/>
                <a:ext cx="3779789" cy="2482802"/>
              </a:xfrm>
              <a:prstGeom prst="rect">
                <a:avLst/>
              </a:prstGeom>
            </p:spPr>
          </p:pic>
        </p:grpSp>
        <p:sp>
          <p:nvSpPr>
            <p:cNvPr id="53" name="TextBox 52"/>
            <p:cNvSpPr txBox="1"/>
            <p:nvPr/>
          </p:nvSpPr>
          <p:spPr>
            <a:xfrm>
              <a:off x="8270647" y="5890537"/>
              <a:ext cx="2617978" cy="307777"/>
            </a:xfrm>
            <a:prstGeom prst="rect">
              <a:avLst/>
            </a:prstGeom>
            <a:noFill/>
          </p:spPr>
          <p:txBody>
            <a:bodyPr wrap="square" rtlCol="0">
              <a:spAutoFit/>
            </a:bodyPr>
            <a:lstStyle/>
            <a:p>
              <a:r>
                <a:rPr lang="en-US" sz="1400" dirty="0">
                  <a:solidFill>
                    <a:schemeClr val="bg1"/>
                  </a:solidFill>
                </a:rPr>
                <a:t>1 BBS route: ~40km; 50 stops</a:t>
              </a:r>
            </a:p>
          </p:txBody>
        </p:sp>
      </p:grpSp>
      <p:cxnSp>
        <p:nvCxnSpPr>
          <p:cNvPr id="48" name="Straight Connector 47"/>
          <p:cNvCxnSpPr>
            <a:cxnSpLocks/>
          </p:cNvCxnSpPr>
          <p:nvPr/>
        </p:nvCxnSpPr>
        <p:spPr>
          <a:xfrm>
            <a:off x="9760271" y="4183095"/>
            <a:ext cx="7374" cy="76691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8481978" y="3998429"/>
            <a:ext cx="1026243" cy="369332"/>
          </a:xfrm>
          <a:prstGeom prst="rect">
            <a:avLst/>
          </a:prstGeom>
        </p:spPr>
        <p:txBody>
          <a:bodyPr wrap="none">
            <a:spAutoFit/>
          </a:bodyPr>
          <a:lstStyle/>
          <a:p>
            <a:r>
              <a:rPr lang="en-US" dirty="0">
                <a:solidFill>
                  <a:schemeClr val="bg1"/>
                </a:solidFill>
              </a:rPr>
              <a:t>25 stops</a:t>
            </a:r>
            <a:endParaRPr lang="en-US" dirty="0"/>
          </a:p>
        </p:txBody>
      </p:sp>
      <p:sp>
        <p:nvSpPr>
          <p:cNvPr id="51" name="TextBox 50"/>
          <p:cNvSpPr txBox="1"/>
          <p:nvPr/>
        </p:nvSpPr>
        <p:spPr>
          <a:xfrm>
            <a:off x="10586015" y="3908465"/>
            <a:ext cx="1075938" cy="369332"/>
          </a:xfrm>
          <a:prstGeom prst="rect">
            <a:avLst/>
          </a:prstGeom>
          <a:noFill/>
        </p:spPr>
        <p:txBody>
          <a:bodyPr wrap="square" rtlCol="0">
            <a:spAutoFit/>
          </a:bodyPr>
          <a:lstStyle/>
          <a:p>
            <a:r>
              <a:rPr lang="en-US" dirty="0">
                <a:solidFill>
                  <a:schemeClr val="bg1"/>
                </a:solidFill>
              </a:rPr>
              <a:t>25 stops</a:t>
            </a:r>
          </a:p>
        </p:txBody>
      </p:sp>
      <p:grpSp>
        <p:nvGrpSpPr>
          <p:cNvPr id="66" name="Group 65"/>
          <p:cNvGrpSpPr/>
          <p:nvPr/>
        </p:nvGrpSpPr>
        <p:grpSpPr>
          <a:xfrm rot="859330">
            <a:off x="10354418" y="4730027"/>
            <a:ext cx="501586" cy="349523"/>
            <a:chOff x="8671912" y="4837287"/>
            <a:chExt cx="501586" cy="349523"/>
          </a:xfrm>
        </p:grpSpPr>
        <p:cxnSp>
          <p:nvCxnSpPr>
            <p:cNvPr id="67" name="Straight Connector 66"/>
            <p:cNvCxnSpPr>
              <a:cxnSpLocks/>
            </p:cNvCxnSpPr>
            <p:nvPr/>
          </p:nvCxnSpPr>
          <p:spPr>
            <a:xfrm>
              <a:off x="8671912" y="5080819"/>
              <a:ext cx="405681" cy="1059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cxnSpLocks/>
            </p:cNvCxnSpPr>
            <p:nvPr/>
          </p:nvCxnSpPr>
          <p:spPr>
            <a:xfrm flipH="1">
              <a:off x="9077593" y="4837287"/>
              <a:ext cx="95905" cy="34952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a:off x="9704257" y="5177348"/>
            <a:ext cx="2068033" cy="276999"/>
          </a:xfrm>
          <a:prstGeom prst="rect">
            <a:avLst/>
          </a:prstGeom>
          <a:noFill/>
        </p:spPr>
        <p:txBody>
          <a:bodyPr wrap="square" rtlCol="0">
            <a:spAutoFit/>
          </a:bodyPr>
          <a:lstStyle/>
          <a:p>
            <a:r>
              <a:rPr lang="en-US" sz="1200" dirty="0">
                <a:solidFill>
                  <a:schemeClr val="bg1"/>
                </a:solidFill>
              </a:rPr>
              <a:t>Mean Temporal Occupancy</a:t>
            </a:r>
          </a:p>
        </p:txBody>
      </p:sp>
      <p:sp>
        <p:nvSpPr>
          <p:cNvPr id="70" name="TextBox 69"/>
          <p:cNvSpPr txBox="1"/>
          <p:nvPr/>
        </p:nvSpPr>
        <p:spPr>
          <a:xfrm>
            <a:off x="259644" y="5723467"/>
            <a:ext cx="6378223" cy="646331"/>
          </a:xfrm>
          <a:prstGeom prst="rect">
            <a:avLst/>
          </a:prstGeom>
          <a:noFill/>
        </p:spPr>
        <p:txBody>
          <a:bodyPr wrap="square" rtlCol="0">
            <a:spAutoFit/>
          </a:bodyPr>
          <a:lstStyle/>
          <a:p>
            <a:r>
              <a:rPr lang="en-US" dirty="0"/>
              <a:t>Image credit: Conservation Biology Institute via </a:t>
            </a:r>
            <a:r>
              <a:rPr lang="en-US" dirty="0" err="1">
                <a:hlinkClick r:id="rId5"/>
              </a:rPr>
              <a:t>DataBasin</a:t>
            </a:r>
            <a:endParaRPr lang="en-US" dirty="0"/>
          </a:p>
          <a:p>
            <a:r>
              <a:rPr lang="en-US" dirty="0"/>
              <a:t>			</a:t>
            </a:r>
            <a:r>
              <a:rPr lang="da-DK" dirty="0">
                <a:hlinkClick r:id="rId6"/>
              </a:rPr>
              <a:t>Niemuth et al. 2007</a:t>
            </a:r>
            <a:endParaRPr lang="en-US" dirty="0"/>
          </a:p>
        </p:txBody>
      </p:sp>
    </p:spTree>
    <p:extLst>
      <p:ext uri="{BB962C8B-B14F-4D97-AF65-F5344CB8AC3E}">
        <p14:creationId xmlns:p14="http://schemas.microsoft.com/office/powerpoint/2010/main" val="215009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00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50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50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25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25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50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25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100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50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25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1200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8000"/>
                                  </p:stCondLst>
                                  <p:childTnLst>
                                    <p:set>
                                      <p:cBhvr>
                                        <p:cTn id="78" dur="1" fill="hold">
                                          <p:stCondLst>
                                            <p:cond delay="0"/>
                                          </p:stCondLst>
                                        </p:cTn>
                                        <p:tgtEl>
                                          <p:spTgt spid="4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2000"/>
                                  </p:stCondLst>
                                  <p:childTnLst>
                                    <p:set>
                                      <p:cBhvr>
                                        <p:cTn id="82" dur="1" fill="hold">
                                          <p:stCondLst>
                                            <p:cond delay="0"/>
                                          </p:stCondLst>
                                        </p:cTn>
                                        <p:tgtEl>
                                          <p:spTgt spid="5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52" grpId="0"/>
      <p:bldP spid="51" grpId="0"/>
      <p:bldP spid="6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 I: Methods</a:t>
            </a:r>
          </a:p>
        </p:txBody>
      </p:sp>
      <p:sp>
        <p:nvSpPr>
          <p:cNvPr id="3" name="Content Placeholder 2"/>
          <p:cNvSpPr>
            <a:spLocks noGrp="1"/>
          </p:cNvSpPr>
          <p:nvPr>
            <p:ph idx="1"/>
          </p:nvPr>
        </p:nvSpPr>
        <p:spPr>
          <a:xfrm>
            <a:off x="680321" y="2336872"/>
            <a:ext cx="7023499" cy="4098217"/>
          </a:xfrm>
        </p:spPr>
        <p:txBody>
          <a:bodyPr/>
          <a:lstStyle/>
          <a:p>
            <a:r>
              <a:rPr lang="en-US" dirty="0"/>
              <a:t>Characterization of variance in occupancy-scale relationship across focal sites: </a:t>
            </a:r>
          </a:p>
          <a:p>
            <a:pPr lvl="1"/>
            <a:r>
              <a:rPr lang="en-US" dirty="0"/>
              <a:t>Variation explained by: </a:t>
            </a:r>
          </a:p>
          <a:p>
            <a:pPr lvl="1"/>
            <a:r>
              <a:rPr lang="en-US" dirty="0"/>
              <a:t>Environmental predictors? Habitat heterogeneity? </a:t>
            </a:r>
          </a:p>
          <a:p>
            <a:pPr lvl="1"/>
            <a:r>
              <a:rPr lang="en-US" dirty="0"/>
              <a:t>Precipitation, Temperature, Vegetation Indices (NDVI), Elevation </a:t>
            </a:r>
          </a:p>
          <a:p>
            <a:r>
              <a:rPr lang="en-US" dirty="0"/>
              <a:t>Occupancy ~ (area OR abundance) + (environmental variable) </a:t>
            </a:r>
          </a:p>
          <a:p>
            <a:pPr lvl="1"/>
            <a:r>
              <a:rPr lang="en-US" dirty="0"/>
              <a:t>Logistic: Mean Occupancy + % Core </a:t>
            </a:r>
          </a:p>
          <a:p>
            <a:pPr lvl="1"/>
            <a:r>
              <a:rPr lang="en-US" dirty="0"/>
              <a:t>Linear: % Transient</a:t>
            </a:r>
          </a:p>
          <a:p>
            <a:endParaRPr lang="en-US" dirty="0"/>
          </a:p>
        </p:txBody>
      </p:sp>
    </p:spTree>
    <p:extLst>
      <p:ext uri="{BB962C8B-B14F-4D97-AF65-F5344CB8AC3E}">
        <p14:creationId xmlns:p14="http://schemas.microsoft.com/office/powerpoint/2010/main" val="3774428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631" y="823548"/>
            <a:ext cx="5137638" cy="5137638"/>
          </a:xfrm>
          <a:prstGeom prst="rect">
            <a:avLst/>
          </a:prstGeom>
        </p:spPr>
      </p:pic>
    </p:spTree>
    <p:extLst>
      <p:ext uri="{BB962C8B-B14F-4D97-AF65-F5344CB8AC3E}">
        <p14:creationId xmlns:p14="http://schemas.microsoft.com/office/powerpoint/2010/main" val="2949913014"/>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TM04033917[[fn=Berlin]]</Template>
  <TotalTime>799</TotalTime>
  <Words>1017</Words>
  <Application>Microsoft Office PowerPoint</Application>
  <PresentationFormat>Widescreen</PresentationFormat>
  <Paragraphs>134</Paragraphs>
  <Slides>17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Times New Roman</vt:lpstr>
      <vt:lpstr>Trebuchet MS</vt:lpstr>
      <vt:lpstr>Berlin</vt:lpstr>
      <vt:lpstr>Validating Estimates of Core and Transient Occupancy in North American Birds  </vt:lpstr>
      <vt:lpstr>Background, Justifications, Motivations</vt:lpstr>
      <vt:lpstr>Hypotheses</vt:lpstr>
      <vt:lpstr>Hypotheses</vt:lpstr>
      <vt:lpstr>Datasets</vt:lpstr>
      <vt:lpstr>Component I: Methods</vt:lpstr>
      <vt:lpstr>PowerPoint Presentation</vt:lpstr>
      <vt:lpstr>Component I: Methods</vt:lpstr>
      <vt:lpstr>PowerPoint Presentation</vt:lpstr>
      <vt:lpstr>Challenges: Component I</vt:lpstr>
      <vt:lpstr>Hypotheses</vt:lpstr>
      <vt:lpstr>Component II: Proposed Methods</vt:lpstr>
      <vt:lpstr>Component II: Preliminary Results</vt:lpstr>
      <vt:lpstr>Predictions: Component II</vt:lpstr>
      <vt:lpstr>Challenges: Component II </vt:lpstr>
      <vt:lpstr>Future project objectives</vt:lpstr>
      <vt:lpstr>Feedback &amp;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Validating Estimates of Core and Transient Occupancy in North American Birds</dc:title>
  <dc:creator>Molly Gartland</dc:creator>
  <cp:lastModifiedBy>Molly Jenkins</cp:lastModifiedBy>
  <cp:revision>84</cp:revision>
  <dcterms:created xsi:type="dcterms:W3CDTF">2016-11-16T19:09:56Z</dcterms:created>
  <dcterms:modified xsi:type="dcterms:W3CDTF">2017-03-08T00:11:12Z</dcterms:modified>
</cp:coreProperties>
</file>